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190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22B24-2F2B-4A5C-A023-7B796DCC89EE}" type="datetimeFigureOut">
              <a:rPr lang="ru-RU" smtClean="0"/>
              <a:pPr/>
              <a:t>10.02.2010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F1289-AB5C-4E91-B9BE-678ED6AEA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ADBDF-75ED-4D39-A904-CC23AB1C5AAA}" type="datetimeFigureOut">
              <a:rPr lang="ru-RU" smtClean="0"/>
              <a:pPr/>
              <a:t>10.02.2010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EF4A9-332D-4A2E-AD65-7F37F98A9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2/10/2010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1052;&#1086;&#1080;%20&#1076;&#1086;&#1082;&#1091;&#1084;&#1077;&#1085;&#1090;&#1099;\&#1076;&#1086;&#1082;&#1091;&#1084;&#1077;&#1085;&#1090;&#1099;%20&#1084;&#1077;&#1090;&#1086;&#1076;&#1080;&#1089;&#1090;\&#1055;&#1077;&#1076;&#1084;&#1072;&#1089;&#1090;&#1077;&#1088;&#1089;&#1082;&#1072;&#1103;\2008-2009\&#1053;&#1072;&#1087;&#1088;&#1072;&#1074;&#1083;&#1077;&#1085;&#1080;&#1103;%20&#1055;&#1052;.pptx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1512888" y="908050"/>
            <a:ext cx="395287" cy="7302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2306638" y="927100"/>
            <a:ext cx="693737" cy="16589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>
            <a:off x="2555875" y="1044575"/>
            <a:ext cx="1335088" cy="37528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4584700" y="1044575"/>
            <a:ext cx="198438" cy="15414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867400" y="990600"/>
            <a:ext cx="792163" cy="34401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7261225" y="927100"/>
            <a:ext cx="593725" cy="8286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Oval 6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762000" y="0"/>
            <a:ext cx="8007350" cy="12954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1600" b="1" u="sng" cap="all" dirty="0"/>
              <a:t>Направления деятельности </a:t>
            </a:r>
            <a:r>
              <a:rPr lang="ru-RU" sz="1600" b="1" u="sng" cap="all" dirty="0" smtClean="0"/>
              <a:t> работы </a:t>
            </a:r>
          </a:p>
          <a:p>
            <a:pPr algn="ctr">
              <a:lnSpc>
                <a:spcPct val="150000"/>
              </a:lnSpc>
            </a:pPr>
            <a:r>
              <a:rPr lang="ru-RU" sz="1600" b="1" u="sng" cap="all" dirty="0" smtClean="0"/>
              <a:t>педагогической </a:t>
            </a:r>
            <a:r>
              <a:rPr lang="ru-RU" sz="1600" b="1" u="sng" cap="all" dirty="0"/>
              <a:t>мастерской </a:t>
            </a:r>
          </a:p>
          <a:p>
            <a:pPr algn="ctr"/>
            <a:endParaRPr lang="ru-RU" cap="all" dirty="0"/>
          </a:p>
        </p:txBody>
      </p:sp>
      <p:sp>
        <p:nvSpPr>
          <p:cNvPr id="18448" name="Oval 16"/>
          <p:cNvSpPr>
            <a:spLocks noChangeArrowheads="1"/>
          </p:cNvSpPr>
          <p:nvPr/>
        </p:nvSpPr>
        <p:spPr bwMode="auto">
          <a:xfrm>
            <a:off x="6443663" y="1755775"/>
            <a:ext cx="2700337" cy="21780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300" b="1" i="1"/>
              <a:t>Мониторинговая деятельность как фактор повышения качества образования в условиях компетентностного подхода</a:t>
            </a:r>
            <a:endParaRPr lang="ru-RU" sz="1300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5292725" y="4484688"/>
            <a:ext cx="2959100" cy="15367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300" b="1" i="1"/>
              <a:t>Современные технологии обучения в условиях компетентностного подхода</a:t>
            </a:r>
            <a:endParaRPr lang="ru-RU" sz="1300"/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250825" y="1557338"/>
            <a:ext cx="1873250" cy="949325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200" b="1" i="1"/>
              <a:t>Школа начинающего мастерства</a:t>
            </a:r>
            <a:endParaRPr lang="ru-RU" sz="1200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3132138" y="2586038"/>
            <a:ext cx="3024187" cy="2066925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300" b="1" i="1"/>
              <a:t>Самостоятельная работа студента как фактор повышения качества образования в условиях компетентностного подхода</a:t>
            </a:r>
            <a:endParaRPr lang="ru-RU" sz="1300"/>
          </a:p>
        </p:txBody>
      </p:sp>
      <p:sp>
        <p:nvSpPr>
          <p:cNvPr id="18447" name="Oval 15"/>
          <p:cNvSpPr>
            <a:spLocks noChangeArrowheads="1"/>
          </p:cNvSpPr>
          <p:nvPr/>
        </p:nvSpPr>
        <p:spPr bwMode="auto">
          <a:xfrm>
            <a:off x="250825" y="2586038"/>
            <a:ext cx="2749550" cy="1347787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400" b="1" i="1"/>
              <a:t>Воспитательная работа  в условиях компетентностного подхода </a:t>
            </a:r>
            <a:endParaRPr lang="ru-RU" sz="1400"/>
          </a:p>
        </p:txBody>
      </p:sp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0" y="4868863"/>
            <a:ext cx="4427538" cy="1512887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300" b="1" i="1"/>
              <a:t>Информационно-коммуникационные технологии в повышении качества подготовки будущих специалистов</a:t>
            </a:r>
            <a:endParaRPr lang="ru-RU" sz="13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/>
      <p:bldP spid="18440" grpId="0" animBg="1"/>
      <p:bldP spid="18449" grpId="0" animBg="1"/>
      <p:bldP spid="18441" grpId="0" animBg="1"/>
      <p:bldP spid="18442" grpId="0" animBg="1"/>
      <p:bldP spid="18443" grpId="0" animBg="1"/>
      <p:bldP spid="18448" grpId="0" animBg="1"/>
      <p:bldP spid="18444" grpId="0" animBg="1"/>
      <p:bldP spid="18445" grpId="0" animBg="1"/>
      <p:bldP spid="18446" grpId="0" animBg="1"/>
      <p:bldP spid="18447" grpId="0" animBg="1"/>
      <p:bldP spid="184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Проблемное поле деятельности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2057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2819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219200"/>
            <a:ext cx="8915400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200" b="1" i="1" u="sng" dirty="0" smtClean="0">
                <a:latin typeface="Arial" pitchFamily="34" charset="0"/>
                <a:ea typeface="Times New Roman" pitchFamily="18" charset="0"/>
              </a:rPr>
              <a:t>Воспитательная работа в условиях компетентностного подхода </a:t>
            </a:r>
            <a:endParaRPr lang="ru-RU" sz="1200" dirty="0" smtClean="0">
              <a:latin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Arial" pitchFamily="34" charset="0"/>
                <a:ea typeface="Times New Roman" pitchFamily="18" charset="0"/>
              </a:rPr>
              <a:t>Воспитание ответственности, самостоятельности как необходимость сегодняшнего дня. Командная работа. Создание условий и удовлетворение потребностей личности в интеллектуальном, культурном, нравственном и физическом развитии. Создание оптимальной </a:t>
            </a:r>
            <a:r>
              <a:rPr lang="ru-RU" sz="1200" dirty="0" err="1" smtClean="0">
                <a:latin typeface="Arial" pitchFamily="34" charset="0"/>
                <a:ea typeface="Times New Roman" pitchFamily="18" charset="0"/>
              </a:rPr>
              <a:t>социокультурной</a:t>
            </a:r>
            <a:r>
              <a:rPr lang="ru-RU" sz="1200" dirty="0" smtClean="0">
                <a:latin typeface="Arial" pitchFamily="34" charset="0"/>
                <a:ea typeface="Times New Roman" pitchFamily="18" charset="0"/>
              </a:rPr>
              <a:t> среды, направленной на творческое самовыражение и самореализацию обучающихся студентов. Формирование у студентов гражданского познания, сохранение и преумножение нравственных, культурных и научных ценностей в условиях современной жизни, сохранение и возрождение традиций техникума. Выработка у студентов навыков конструктивного поведения на рынке труда. Воспитание в целостном педагогическом процессе техникума. Поощрение и наказание как воспитательная мера. Совершенствование нормативной документации.</a:t>
            </a:r>
            <a:endParaRPr lang="ru-RU" sz="1200" dirty="0" smtClean="0">
              <a:latin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200" b="1" i="1" u="sng" dirty="0" smtClean="0">
                <a:latin typeface="Arial" pitchFamily="34" charset="0"/>
                <a:ea typeface="Times New Roman" pitchFamily="18" charset="0"/>
              </a:rPr>
              <a:t>Самостоятельная работа студента как фактор повышения качества образования в условиях компетентностного подхода</a:t>
            </a:r>
            <a:endParaRPr lang="ru-RU" sz="1200" dirty="0" smtClean="0">
              <a:latin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Arial" pitchFamily="34" charset="0"/>
                <a:ea typeface="Times New Roman" pitchFamily="18" charset="0"/>
              </a:rPr>
              <a:t>Формирование навыка самостоятельной работы с разными источниками. Методы стимулирования и контроля самостоятельной работы студентов. Методика организации и проведения самостоятельной работы студентов. Самостоятельная работа с использованием возможностей телекоммуникационных сетей. Развитие познавательной самостоятельности студентов. Создание учебно-методических материалов как одно из условий организации самостоятельной работы студентов. Диагностика навыков, умений, знаний, способностей студентов к самостоятельной работе. Домашняя самостоятельная работа: актуальность, реальность, объем. Дифференцированный подход в организации самостоятельной работы студентов. Выбор оптимальных форм самостоятельной работы с учетом её вариативности.</a:t>
            </a:r>
            <a:endParaRPr lang="ru-RU" sz="1200" dirty="0" smtClean="0">
              <a:latin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Проблемное поле деятельности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2057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2819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219200"/>
            <a:ext cx="8763000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200" b="1" i="1" u="sng" dirty="0" smtClean="0">
                <a:latin typeface="Arial" pitchFamily="34" charset="0"/>
                <a:ea typeface="Times New Roman" pitchFamily="18" charset="0"/>
              </a:rPr>
              <a:t>Мониторинговая деятельность как фактор повышения качества образования в условиях компетентностного подхода</a:t>
            </a:r>
            <a:endParaRPr lang="ru-RU" sz="1200" dirty="0" smtClean="0">
              <a:latin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Arial" pitchFamily="34" charset="0"/>
                <a:ea typeface="Times New Roman" pitchFamily="18" charset="0"/>
              </a:rPr>
              <a:t>Динамика образовательного процесса (можно в рамках одной дисциплины), определение рациональных педагогических средств, реализуемых в образовательном процессе, их адекватность целям и выявленным индивидуальным , типологическим и возрастным особенностям. Анализ образовательных возможностей техникума. Ключевые направления мониторинга. Индексы и показатели качества.</a:t>
            </a:r>
            <a:endParaRPr lang="ru-RU" sz="1200" dirty="0" smtClean="0">
              <a:latin typeface="Arial" pitchFamily="34" charset="0"/>
            </a:endParaRPr>
          </a:p>
          <a:p>
            <a:pPr lvl="0"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200" b="1" i="1" u="sng" dirty="0" smtClean="0">
                <a:latin typeface="Arial" pitchFamily="34" charset="0"/>
                <a:ea typeface="Times New Roman" pitchFamily="18" charset="0"/>
              </a:rPr>
              <a:t>Современные технологии обучения в условиях компетентностного подхода</a:t>
            </a:r>
            <a:endParaRPr lang="ru-RU" sz="1200" dirty="0" smtClean="0">
              <a:latin typeface="Arial" pitchFamily="34" charset="0"/>
            </a:endParaRPr>
          </a:p>
          <a:p>
            <a:pPr indent="449263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Arial" pitchFamily="34" charset="0"/>
                <a:ea typeface="Times New Roman" pitchFamily="18" charset="0"/>
              </a:rPr>
              <a:t>Активное внедрение инновационных образовательных программ: совершенствование содержания и технологий образования, обеспечивающих качественную реализацию образовательных </a:t>
            </a:r>
            <a:r>
              <a:rPr lang="ru-RU" sz="1200" dirty="0" smtClean="0"/>
              <a:t>услуг, оптимизацию процесса преподавания  и учения. Конструирование и осуществление учебного процесса с гарантированным достижением поставленных целей.</a:t>
            </a:r>
          </a:p>
          <a:p>
            <a:pPr indent="449263">
              <a:lnSpc>
                <a:spcPct val="150000"/>
              </a:lnSpc>
            </a:pPr>
            <a:r>
              <a:rPr lang="ru-RU" sz="1200" b="1" i="1" u="sng" dirty="0" smtClean="0">
                <a:latin typeface="Arial" pitchFamily="34" charset="0"/>
                <a:cs typeface="Arial" pitchFamily="34" charset="0"/>
              </a:rPr>
              <a:t>Информационно-коммуникационные технологии в повышении качества подготовки будущих специалистов</a:t>
            </a:r>
          </a:p>
          <a:p>
            <a:pPr defTabSz="449263">
              <a:lnSpc>
                <a:spcPct val="150000"/>
              </a:lnSpc>
            </a:pPr>
            <a:r>
              <a:rPr lang="ru-RU" sz="1200" dirty="0" smtClean="0"/>
              <a:t>	Дистанционное обучение. Организация педагогического процесса с активным внедрением современных информационных технологий (методов). Разработка и создание электронных учебно-методических комплексов, обеспечивающих повышение качества подготовки будущих специалистов. Электронные учебно-методические комплексы как одно из условий организации самостоятельной работы студентов; повышения качества обучения, мотивации учебной деятельности, становления профессионального мастерства.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Arial" pitchFamily="34" charset="0"/>
              <a:ea typeface="Times New Roman" pitchFamily="18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Arial" pitchFamily="34" charset="0"/>
              <a:ea typeface="Times New Roman" pitchFamily="18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</TotalTime>
  <Words>369</Words>
  <PresentationFormat>Экран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Слайд 1</vt:lpstr>
      <vt:lpstr>Проблемное поле деятельности</vt:lpstr>
      <vt:lpstr>Проблемное поле деятельности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Голубева_ОИ</cp:lastModifiedBy>
  <cp:revision>7</cp:revision>
  <dcterms:modified xsi:type="dcterms:W3CDTF">2010-02-10T03:53:12Z</dcterms:modified>
</cp:coreProperties>
</file>